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305" r:id="rId4"/>
    <p:sldId id="306" r:id="rId5"/>
    <p:sldId id="307" r:id="rId6"/>
    <p:sldId id="309" r:id="rId7"/>
    <p:sldId id="308" r:id="rId8"/>
    <p:sldId id="310" r:id="rId9"/>
    <p:sldId id="311" r:id="rId10"/>
    <p:sldId id="312" r:id="rId11"/>
    <p:sldId id="313" r:id="rId12"/>
    <p:sldId id="314" r:id="rId13"/>
    <p:sldId id="31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06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7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9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6C35B1-B538-47A9-98D8-4F4F534EF493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D6DD49-DD44-44B0-8DF9-F65174EB9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727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10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21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9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617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847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90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761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091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6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F4A30-9A4D-44E5-A4FD-991CAABB87FD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82715-DF3F-454D-8050-1BD98218C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57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GAME310</a:t>
            </a:r>
            <a:br>
              <a:rPr lang="en-US" dirty="0" smtClean="0"/>
            </a:br>
            <a:r>
              <a:rPr lang="en-US" dirty="0" smtClean="0"/>
              <a:t>Lesson </a:t>
            </a:r>
            <a:r>
              <a:rPr lang="en-US" dirty="0" smtClean="0"/>
              <a:t>05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336184"/>
          </a:xfrm>
        </p:spPr>
        <p:txBody>
          <a:bodyPr>
            <a:normAutofit/>
          </a:bodyPr>
          <a:lstStyle/>
          <a:p>
            <a:r>
              <a:rPr lang="en-US" dirty="0" smtClean="0"/>
              <a:t>Artificial Intelligence</a:t>
            </a:r>
          </a:p>
          <a:p>
            <a:endParaRPr lang="en-US" dirty="0"/>
          </a:p>
          <a:p>
            <a:r>
              <a:rPr lang="en-US" dirty="0" smtClean="0"/>
              <a:t>Wednesday, </a:t>
            </a:r>
            <a:r>
              <a:rPr lang="en-US" dirty="0" smtClean="0"/>
              <a:t>Sep </a:t>
            </a:r>
            <a:r>
              <a:rPr lang="en-US" dirty="0" smtClean="0"/>
              <a:t>25</a:t>
            </a:r>
            <a:r>
              <a:rPr lang="en-US" baseline="30000" dirty="0" smtClean="0"/>
              <a:t>th</a:t>
            </a:r>
            <a:r>
              <a:rPr lang="en-US" dirty="0"/>
              <a:t>, </a:t>
            </a:r>
            <a:r>
              <a:rPr lang="en-US" dirty="0" smtClean="0"/>
              <a:t>2019</a:t>
            </a:r>
          </a:p>
          <a:p>
            <a:endParaRPr lang="en-US" dirty="0"/>
          </a:p>
          <a:p>
            <a:r>
              <a:rPr lang="en-US" dirty="0" smtClean="0"/>
              <a:t>Professor: Majid Moghadam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14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15. Car Racing with Waypoints </a:t>
            </a:r>
            <a:br>
              <a:rPr lang="en-US" sz="3600" b="1" dirty="0" smtClean="0"/>
            </a:br>
            <a:r>
              <a:rPr lang="en-US" sz="3600" b="1" dirty="0" smtClean="0"/>
              <a:t>(cont’d)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29596" cy="4600113"/>
          </a:xfrm>
        </p:spPr>
        <p:txBody>
          <a:bodyPr>
            <a:norm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Summary of </a:t>
            </a:r>
            <a:r>
              <a:rPr lang="en-US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SimpleAICar.cs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code</a:t>
            </a:r>
          </a:p>
          <a:p>
            <a:pPr lvl="1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Cube(goal) follows waypoint circuit around track. Progress Tracker involved</a:t>
            </a:r>
          </a:p>
          <a:p>
            <a:pPr lvl="1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follows cube</a:t>
            </a:r>
          </a:p>
          <a:p>
            <a:pPr lvl="2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Where is the cube?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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direction</a:t>
            </a:r>
          </a:p>
          <a:p>
            <a:pPr lvl="2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Turn towards cube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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Slerp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sym typeface="Wingdings" panose="05000000000000000000" pitchFamily="2" charset="2"/>
            </a:endParaRPr>
          </a:p>
          <a:p>
            <a:pPr lvl="2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Approaching bend?  Angle</a:t>
            </a:r>
          </a:p>
          <a:p>
            <a:pPr lvl="3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e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ither decelerate</a:t>
            </a:r>
          </a:p>
          <a:p>
            <a:pPr lvl="3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o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r accelerate</a:t>
            </a:r>
          </a:p>
          <a:p>
            <a:pPr lvl="2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Move  towards cube</a:t>
            </a:r>
          </a:p>
          <a:p>
            <a:pPr lvl="1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Speedometer displays speed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796" y="111029"/>
            <a:ext cx="5810312" cy="6683037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6440303" y="365125"/>
            <a:ext cx="4806817" cy="1629930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658334" y="2447071"/>
            <a:ext cx="4588786" cy="562136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6658334" y="4209369"/>
            <a:ext cx="5419774" cy="1459912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6658334" y="5764089"/>
            <a:ext cx="3759413" cy="360346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6658334" y="3104016"/>
            <a:ext cx="4588786" cy="495396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endCxn id="18" idx="1"/>
          </p:cNvCxnSpPr>
          <p:nvPr/>
        </p:nvCxnSpPr>
        <p:spPr>
          <a:xfrm flipV="1">
            <a:off x="5428211" y="2728139"/>
            <a:ext cx="1230123" cy="11705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25" idx="1"/>
          </p:cNvCxnSpPr>
          <p:nvPr/>
        </p:nvCxnSpPr>
        <p:spPr>
          <a:xfrm flipV="1">
            <a:off x="5232942" y="3351714"/>
            <a:ext cx="1425392" cy="9228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5232942" y="4297965"/>
            <a:ext cx="1508680" cy="29807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5232880" y="4801183"/>
            <a:ext cx="1691622" cy="1040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232942" y="5217018"/>
            <a:ext cx="1691560" cy="20774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24" idx="1"/>
          </p:cNvCxnSpPr>
          <p:nvPr/>
        </p:nvCxnSpPr>
        <p:spPr>
          <a:xfrm>
            <a:off x="5226747" y="5515179"/>
            <a:ext cx="1431587" cy="42908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226747" y="5930480"/>
            <a:ext cx="1514875" cy="40868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597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16. Customizing Car </a:t>
            </a:r>
            <a:r>
              <a:rPr lang="en-US" sz="3600" b="1" dirty="0" err="1" smtClean="0"/>
              <a:t>Behaviour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03669" cy="4250979"/>
          </a:xfrm>
        </p:spPr>
        <p:txBody>
          <a:bodyPr>
            <a:normAutofit lnSpcReduction="10000"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Adding another car</a:t>
            </a:r>
          </a:p>
          <a:p>
            <a:r>
              <a:rPr lang="en-US" sz="2400" dirty="0" smtClean="0"/>
              <a:t>Duplicated the orange car</a:t>
            </a:r>
          </a:p>
          <a:p>
            <a:r>
              <a:rPr lang="en-US" sz="2400" dirty="0" smtClean="0"/>
              <a:t>Changed its material to blue</a:t>
            </a:r>
          </a:p>
          <a:p>
            <a:r>
              <a:rPr lang="en-US" sz="2400" dirty="0" smtClean="0"/>
              <a:t>Changed condition of acceleration to include speed (if not moving then don’t look at angle of separation, just accelerate)</a:t>
            </a:r>
          </a:p>
          <a:p>
            <a:r>
              <a:rPr lang="en-US" sz="2400" dirty="0" smtClean="0"/>
              <a:t>Added </a:t>
            </a:r>
            <a:r>
              <a:rPr lang="en-US" sz="2400" dirty="0" err="1" smtClean="0"/>
              <a:t>RigidBody</a:t>
            </a:r>
            <a:r>
              <a:rPr lang="en-US" sz="2400" dirty="0" smtClean="0"/>
              <a:t> so they do not overlap (physics keeps them separated)</a:t>
            </a:r>
          </a:p>
          <a:p>
            <a:r>
              <a:rPr lang="en-US" sz="2400" dirty="0" smtClean="0"/>
              <a:t>Removed guiding cubes (disabled their mesh renderers)</a:t>
            </a:r>
          </a:p>
          <a:p>
            <a:r>
              <a:rPr lang="en-US" sz="2400" dirty="0" smtClean="0"/>
              <a:t>Disabled speedometer on one car</a:t>
            </a:r>
          </a:p>
          <a:p>
            <a:endParaRPr lang="en-US" sz="2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1869" y="365125"/>
            <a:ext cx="5412854" cy="6218556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10706792" y="4010021"/>
            <a:ext cx="955963" cy="254326"/>
          </a:xfrm>
          <a:prstGeom prst="roundRect">
            <a:avLst/>
          </a:prstGeom>
          <a:noFill/>
          <a:ln w="38100"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035337" y="6016158"/>
            <a:ext cx="1992285" cy="334765"/>
          </a:xfrm>
          <a:prstGeom prst="roundRect">
            <a:avLst/>
          </a:prstGeom>
          <a:noFill/>
          <a:ln w="38100"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772101" y="881149"/>
            <a:ext cx="4499957" cy="1055716"/>
          </a:xfrm>
          <a:prstGeom prst="roundRect">
            <a:avLst/>
          </a:prstGeom>
          <a:noFill/>
          <a:ln w="38100"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8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16. Customizing Car </a:t>
            </a:r>
            <a:r>
              <a:rPr lang="en-US" sz="3600" b="1" dirty="0" err="1" smtClean="0"/>
              <a:t>Behaviour</a:t>
            </a:r>
            <a:r>
              <a:rPr lang="en-US" sz="3600" b="1" dirty="0" smtClean="0"/>
              <a:t> (cont’d)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03669" cy="4250979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Changing both car parameters</a:t>
            </a:r>
          </a:p>
          <a:p>
            <a:endParaRPr lang="en-US" sz="2400" dirty="0" smtClean="0"/>
          </a:p>
        </p:txBody>
      </p:sp>
      <p:grpSp>
        <p:nvGrpSpPr>
          <p:cNvPr id="17" name="Group 16"/>
          <p:cNvGrpSpPr/>
          <p:nvPr/>
        </p:nvGrpSpPr>
        <p:grpSpPr>
          <a:xfrm>
            <a:off x="1086719" y="2287787"/>
            <a:ext cx="4486257" cy="2107316"/>
            <a:chOff x="1086719" y="2287787"/>
            <a:chExt cx="4486257" cy="2107316"/>
          </a:xfrm>
        </p:grpSpPr>
        <p:sp>
          <p:nvSpPr>
            <p:cNvPr id="10" name="TextBox 9"/>
            <p:cNvSpPr txBox="1"/>
            <p:nvPr/>
          </p:nvSpPr>
          <p:spPr>
            <a:xfrm>
              <a:off x="1086719" y="2287787"/>
              <a:ext cx="1219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accent4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Orange car</a:t>
              </a:r>
              <a:endParaRPr lang="en-US" b="1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3928" y="2661770"/>
              <a:ext cx="4419048" cy="1733333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>
            <a:off x="1102651" y="4621480"/>
            <a:ext cx="4441753" cy="2102665"/>
            <a:chOff x="1102651" y="4621480"/>
            <a:chExt cx="4441753" cy="210266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53928" y="4990812"/>
              <a:ext cx="4390476" cy="1733333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102651" y="4621480"/>
              <a:ext cx="9527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Blue car</a:t>
              </a:r>
              <a:endParaRPr lang="en-US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15" name="Recording #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60132" y="2655729"/>
            <a:ext cx="6095728" cy="293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209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17. Unity’s Vehicle System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5421283" cy="4250979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Unity has an advanced Vehicle System that uses the waypoint circuit and </a:t>
            </a:r>
            <a:r>
              <a:rPr lang="en-US" sz="2400" dirty="0" err="1" smtClean="0"/>
              <a:t>ProgressTacker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Need to import Utility asset (contains the waypoint circuit and progress tracker)</a:t>
            </a:r>
          </a:p>
          <a:p>
            <a:r>
              <a:rPr lang="en-US" sz="2400" dirty="0" smtClean="0"/>
              <a:t>Also need to import the Standard Assets Vehicles</a:t>
            </a:r>
          </a:p>
          <a:p>
            <a:r>
              <a:rPr lang="en-US" sz="2400" dirty="0" smtClean="0"/>
              <a:t>Comes with its own waypoint target (cube)</a:t>
            </a:r>
          </a:p>
          <a:p>
            <a:r>
              <a:rPr lang="en-US" sz="2400" dirty="0" smtClean="0"/>
              <a:t>Can adjust </a:t>
            </a:r>
            <a:r>
              <a:rPr lang="en-US" sz="2400" dirty="0" err="1" smtClean="0"/>
              <a:t>behaviour</a:t>
            </a:r>
            <a:r>
              <a:rPr lang="en-US" sz="2400" dirty="0" smtClean="0"/>
              <a:t> of the car simply by adjusting the many parameters</a:t>
            </a:r>
          </a:p>
          <a:p>
            <a:r>
              <a:rPr lang="en-US" sz="2400" dirty="0" smtClean="0"/>
              <a:t>Duplicate a car and you get a fully functioning second car</a:t>
            </a:r>
          </a:p>
          <a:p>
            <a:r>
              <a:rPr lang="en-US" sz="2400" dirty="0" smtClean="0"/>
              <a:t>You can customize the car with your own model but wheel must be aligned properly</a:t>
            </a:r>
            <a:endParaRPr lang="en-US" sz="24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7472" y="254000"/>
            <a:ext cx="2793547" cy="29547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9616" y="3512079"/>
            <a:ext cx="4651403" cy="307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15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Objectives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Section </a:t>
            </a:r>
            <a:r>
              <a:rPr lang="en-US" b="1" dirty="0" smtClean="0">
                <a:solidFill>
                  <a:srgbClr val="0070C0"/>
                </a:solidFill>
              </a:rPr>
              <a:t>3: </a:t>
            </a:r>
            <a:r>
              <a:rPr lang="en-US" b="1" dirty="0" smtClean="0">
                <a:solidFill>
                  <a:srgbClr val="0070C0"/>
                </a:solidFill>
              </a:rPr>
              <a:t>Cars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15. Car Racing With Waypoints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16. Customizing Car </a:t>
            </a:r>
            <a:r>
              <a:rPr lang="en-US" dirty="0" err="1" smtClean="0"/>
              <a:t>Behaviour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17. </a:t>
            </a:r>
            <a:r>
              <a:rPr lang="en-US" dirty="0"/>
              <a:t>Unity’s </a:t>
            </a:r>
            <a:r>
              <a:rPr lang="en-US" dirty="0" smtClean="0"/>
              <a:t>Vehicle System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44295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15. Car Racing with Waypoints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269182" cy="4250979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 AI Cars</a:t>
            </a:r>
          </a:p>
          <a:p>
            <a:r>
              <a:rPr lang="en-US" sz="2400" dirty="0" smtClean="0"/>
              <a:t>We will design the AI for a car racing around the track with the following in mind:</a:t>
            </a:r>
          </a:p>
          <a:p>
            <a:pPr lvl="1"/>
            <a:r>
              <a:rPr lang="en-US" sz="2000" dirty="0" smtClean="0"/>
              <a:t>Overall speed is relatively constant (not always constant)</a:t>
            </a:r>
          </a:p>
          <a:p>
            <a:pPr lvl="1"/>
            <a:r>
              <a:rPr lang="en-US" sz="2000" dirty="0" smtClean="0"/>
              <a:t>Car slows down (decelerates) as it approaches a turn</a:t>
            </a:r>
          </a:p>
          <a:p>
            <a:pPr lvl="1"/>
            <a:r>
              <a:rPr lang="en-US" sz="2000" dirty="0" smtClean="0"/>
              <a:t>Car speeds up (accelerates) as it leaves a turn</a:t>
            </a:r>
          </a:p>
          <a:p>
            <a:r>
              <a:rPr lang="en-US" sz="2400" dirty="0" smtClean="0"/>
              <a:t>We will use similar code to the previous sections where the </a:t>
            </a:r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NPC</a:t>
            </a:r>
            <a:r>
              <a:rPr lang="en-US" sz="2400" dirty="0" smtClean="0"/>
              <a:t> (the car in this case) </a:t>
            </a:r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follows a goal </a:t>
            </a:r>
            <a:r>
              <a:rPr lang="en-US" sz="2400" dirty="0" smtClean="0"/>
              <a:t>(cube) as the </a:t>
            </a:r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cube follows the waypoint circuit</a:t>
            </a:r>
            <a:r>
              <a:rPr lang="en-US" sz="2400" dirty="0" smtClean="0"/>
              <a:t> around the track.</a:t>
            </a:r>
            <a:endParaRPr lang="en-US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015" y="905453"/>
            <a:ext cx="4344900" cy="23028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015" y="3429623"/>
            <a:ext cx="4344900" cy="289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9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15. Car Racing with Waypoints (cont’d)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268324" cy="4250979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Velocity</a:t>
            </a:r>
            <a:r>
              <a:rPr lang="en-US" sz="2400" dirty="0" smtClean="0"/>
              <a:t> is the vector that represents the speed at which the car moves forward as well as the direction</a:t>
            </a:r>
          </a:p>
          <a:p>
            <a:r>
              <a:rPr 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Acceleration/deceleration</a:t>
            </a:r>
            <a:r>
              <a:rPr lang="en-US" sz="2400" dirty="0" smtClean="0"/>
              <a:t> are caused by forces which increase/decrease velocity over time</a:t>
            </a:r>
          </a:p>
          <a:p>
            <a:r>
              <a:rPr lang="en-US" sz="2400" dirty="0" smtClean="0"/>
              <a:t>When car is going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straight</a:t>
            </a:r>
            <a:r>
              <a:rPr lang="en-US" sz="2400" dirty="0" smtClean="0"/>
              <a:t> the forward </a:t>
            </a:r>
            <a:r>
              <a:rPr lang="en-US" sz="2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vectors of the car and goal </a:t>
            </a:r>
            <a:r>
              <a:rPr lang="en-US" sz="2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align</a:t>
            </a:r>
          </a:p>
          <a:p>
            <a:r>
              <a:rPr lang="en-US" sz="2400" dirty="0" smtClean="0"/>
              <a:t>When going around a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bend</a:t>
            </a:r>
            <a:r>
              <a:rPr lang="en-US" sz="2400" dirty="0" smtClean="0"/>
              <a:t>, the forward </a:t>
            </a:r>
            <a:r>
              <a:rPr lang="en-US" sz="2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vectors of the car and goal are at </a:t>
            </a:r>
            <a:r>
              <a:rPr lang="en-US" sz="2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angles</a:t>
            </a:r>
            <a:r>
              <a:rPr lang="en-US" sz="2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 one another</a:t>
            </a:r>
          </a:p>
          <a:p>
            <a:endParaRPr lang="en-US" sz="2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524" y="1825625"/>
            <a:ext cx="4247276" cy="23764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524" y="4503220"/>
            <a:ext cx="4247276" cy="205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18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15. Car Racing with Waypoints (cont’d)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268324" cy="4591800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track </a:t>
            </a:r>
            <a:r>
              <a:rPr lang="en-US" dirty="0" smtClean="0"/>
              <a:t>provided in the resources has:</a:t>
            </a:r>
          </a:p>
          <a:p>
            <a:pPr lvl="1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Waypoint circuit </a:t>
            </a:r>
            <a:r>
              <a:rPr lang="en-US" dirty="0" smtClean="0"/>
              <a:t>going around the track</a:t>
            </a:r>
          </a:p>
          <a:p>
            <a:pPr lvl="1"/>
            <a:r>
              <a:rPr lang="en-US" dirty="0" smtClean="0"/>
              <a:t>An orange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</a:t>
            </a:r>
            <a:r>
              <a:rPr lang="en-US" dirty="0" smtClean="0"/>
              <a:t> and a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goal</a:t>
            </a:r>
            <a:r>
              <a:rPr lang="en-US" dirty="0" smtClean="0"/>
              <a:t> (cube)</a:t>
            </a:r>
          </a:p>
          <a:p>
            <a:pPr lvl="1"/>
            <a:r>
              <a:rPr lang="en-US" dirty="0" smtClean="0"/>
              <a:t>Uses the Unity’s built in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waypoint system</a:t>
            </a:r>
            <a:r>
              <a:rPr lang="en-US" dirty="0" smtClean="0"/>
              <a:t>, therefore uses 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ProgressTracker.cs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script</a:t>
            </a:r>
          </a:p>
          <a:p>
            <a:pPr lvl="1"/>
            <a:r>
              <a:rPr lang="en-US" dirty="0" smtClean="0"/>
              <a:t>The orang car has a script called 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SimpleAICar.cs</a:t>
            </a:r>
            <a:endParaRPr lang="en-US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dirty="0" smtClean="0"/>
              <a:t>The orange car also has the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Waypoint 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ProgressTracker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smtClean="0"/>
              <a:t>assigned to it</a:t>
            </a:r>
          </a:p>
          <a:p>
            <a:pPr lvl="1"/>
            <a:r>
              <a:rPr lang="en-US" dirty="0" smtClean="0"/>
              <a:t>So the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orange car follows the cube</a:t>
            </a:r>
            <a:r>
              <a:rPr lang="en-US" dirty="0" smtClean="0"/>
              <a:t>, the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cube follows the waypoint circuit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6523" y="4405745"/>
            <a:ext cx="4610099" cy="2011680"/>
          </a:xfrm>
          <a:prstGeom prst="rect">
            <a:avLst/>
          </a:prstGeom>
        </p:spPr>
      </p:pic>
      <p:pic>
        <p:nvPicPr>
          <p:cNvPr id="8" name="Recording #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06523" y="2013274"/>
            <a:ext cx="4610099" cy="175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1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15. Car Racing with Waypoints (cont’d)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20134" cy="4250979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SimpleAICar.cs</a:t>
            </a:r>
            <a:r>
              <a:rPr lang="en-US" dirty="0" smtClean="0"/>
              <a:t> script is very similar to the previous </a:t>
            </a:r>
            <a:r>
              <a:rPr lang="en-US" dirty="0" err="1" smtClean="0"/>
              <a:t>followGoal.cs</a:t>
            </a:r>
            <a:r>
              <a:rPr lang="en-US" dirty="0" smtClean="0"/>
              <a:t> script</a:t>
            </a:r>
          </a:p>
          <a:p>
            <a:r>
              <a:rPr lang="en-US" dirty="0" smtClean="0"/>
              <a:t>The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 problem </a:t>
            </a:r>
            <a:r>
              <a:rPr lang="en-US" dirty="0" smtClean="0"/>
              <a:t>with it is the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speed of the car is </a:t>
            </a:r>
            <a:r>
              <a:rPr 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constant</a:t>
            </a:r>
            <a:r>
              <a:rPr lang="en-US" dirty="0" smtClean="0"/>
              <a:t>, we need to make it more realistic (slow down around bends, speed up as it leaves)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334" y="1825625"/>
            <a:ext cx="5349746" cy="46499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0363" y="4785692"/>
            <a:ext cx="3383281" cy="1790850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7213387" y="4267558"/>
            <a:ext cx="3759413" cy="591857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7213386" y="4927034"/>
            <a:ext cx="4732003" cy="524539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7213386" y="5519192"/>
            <a:ext cx="3335465" cy="233215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833957" y="2169622"/>
            <a:ext cx="19701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Initial Code car moves at a constant speed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3200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15. Car Racing with Waypoints (cont’d)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20134" cy="425097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Problems</a:t>
            </a:r>
          </a:p>
          <a:p>
            <a:r>
              <a:rPr lang="en-US" dirty="0" smtClean="0"/>
              <a:t>If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lags </a:t>
            </a:r>
            <a:r>
              <a:rPr lang="en-US" dirty="0" smtClean="0"/>
              <a:t>behind it may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cut corners to get to goal</a:t>
            </a:r>
          </a:p>
          <a:p>
            <a:r>
              <a:rPr lang="en-US" dirty="0" smtClean="0"/>
              <a:t>If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 is too close </a:t>
            </a:r>
            <a:r>
              <a:rPr lang="en-US" dirty="0" smtClean="0"/>
              <a:t>it may start to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circle the goal erratically</a:t>
            </a:r>
            <a:r>
              <a:rPr lang="en-US" dirty="0" smtClean="0"/>
              <a:t> (accuracy issue)</a:t>
            </a:r>
          </a:p>
          <a:p>
            <a:r>
              <a:rPr lang="en-US" dirty="0" smtClean="0"/>
              <a:t>By </a:t>
            </a:r>
            <a:r>
              <a:rPr 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adjusting values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Progress Tracker on can fix these issues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8333" y="1825625"/>
            <a:ext cx="4962859" cy="1611626"/>
          </a:xfrm>
          <a:prstGeom prst="rect">
            <a:avLst/>
          </a:prstGeom>
        </p:spPr>
      </p:pic>
      <p:pic>
        <p:nvPicPr>
          <p:cNvPr id="12" name="Recording #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58332" y="3679421"/>
            <a:ext cx="4968291" cy="227249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9707" y="4983677"/>
            <a:ext cx="4428571" cy="1761905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1388225" y="5636029"/>
            <a:ext cx="2286001" cy="191193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1388224" y="5981007"/>
            <a:ext cx="2286001" cy="191193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70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15. Car Racing with Waypoints (cont’d)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20134" cy="4600113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Changing the Car’s Speed around the bend</a:t>
            </a:r>
          </a:p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look at the 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angle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between the </a:t>
            </a:r>
            <a:r>
              <a:rPr 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forward vector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the cube(the goal) and the </a:t>
            </a:r>
            <a:r>
              <a:rPr 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forward vector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the car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</a:p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 the angle is significant, that means the cube is turning around the bend</a:t>
            </a:r>
          </a:p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 angle gets too big, </a:t>
            </a:r>
            <a:b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then decelerate (slow down)</a:t>
            </a:r>
          </a:p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 angle gets small enough</a:t>
            </a:r>
            <a:b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then accelerate (speed up)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334" y="1988063"/>
            <a:ext cx="5205030" cy="2455203"/>
          </a:xfrm>
          <a:prstGeom prst="rect">
            <a:avLst/>
          </a:prstGeom>
        </p:spPr>
      </p:pic>
      <p:sp>
        <p:nvSpPr>
          <p:cNvPr id="5" name="Curved Down Arrow 4"/>
          <p:cNvSpPr/>
          <p:nvPr/>
        </p:nvSpPr>
        <p:spPr>
          <a:xfrm rot="1943163">
            <a:off x="9891101" y="2493415"/>
            <a:ext cx="575277" cy="206505"/>
          </a:xfrm>
          <a:prstGeom prst="curvedDownArrow">
            <a:avLst>
              <a:gd name="adj1" fmla="val 25000"/>
              <a:gd name="adj2" fmla="val 50000"/>
              <a:gd name="adj3" fmla="val 2507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346" y="5023273"/>
            <a:ext cx="6213022" cy="1703309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5983103" y="5054137"/>
            <a:ext cx="4493840" cy="191194"/>
          </a:xfrm>
          <a:prstGeom prst="roundRect">
            <a:avLst/>
          </a:prstGeom>
          <a:noFill/>
          <a:ln w="38100"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8230023" y="2159689"/>
            <a:ext cx="3251423" cy="2894448"/>
            <a:chOff x="8230023" y="2159689"/>
            <a:chExt cx="3251423" cy="2894448"/>
          </a:xfrm>
        </p:grpSpPr>
        <p:sp>
          <p:nvSpPr>
            <p:cNvPr id="6" name="TextBox 5"/>
            <p:cNvSpPr txBox="1"/>
            <p:nvPr/>
          </p:nvSpPr>
          <p:spPr>
            <a:xfrm>
              <a:off x="10625716" y="4376942"/>
              <a:ext cx="7280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Bend</a:t>
              </a:r>
              <a:br>
                <a:rPr lang="en-US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Angle</a:t>
              </a:r>
              <a:endPara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>
              <a:off x="10341033" y="2159689"/>
              <a:ext cx="1140413" cy="2187867"/>
            </a:xfrm>
            <a:custGeom>
              <a:avLst/>
              <a:gdLst>
                <a:gd name="connsiteX0" fmla="*/ 648392 w 1140413"/>
                <a:gd name="connsiteY0" fmla="*/ 2187867 h 2187867"/>
                <a:gd name="connsiteX1" fmla="*/ 955963 w 1140413"/>
                <a:gd name="connsiteY1" fmla="*/ 1738980 h 2187867"/>
                <a:gd name="connsiteX2" fmla="*/ 1138843 w 1140413"/>
                <a:gd name="connsiteY2" fmla="*/ 999147 h 2187867"/>
                <a:gd name="connsiteX3" fmla="*/ 1022465 w 1140413"/>
                <a:gd name="connsiteY3" fmla="*/ 350755 h 2187867"/>
                <a:gd name="connsiteX4" fmla="*/ 665018 w 1140413"/>
                <a:gd name="connsiteY4" fmla="*/ 34871 h 2187867"/>
                <a:gd name="connsiteX5" fmla="*/ 324196 w 1140413"/>
                <a:gd name="connsiteY5" fmla="*/ 18246 h 2187867"/>
                <a:gd name="connsiteX6" fmla="*/ 66502 w 1140413"/>
                <a:gd name="connsiteY6" fmla="*/ 126311 h 2187867"/>
                <a:gd name="connsiteX7" fmla="*/ 0 w 1140413"/>
                <a:gd name="connsiteY7" fmla="*/ 251002 h 218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0413" h="2187867">
                  <a:moveTo>
                    <a:pt x="648392" y="2187867"/>
                  </a:moveTo>
                  <a:cubicBezTo>
                    <a:pt x="761306" y="2062483"/>
                    <a:pt x="874221" y="1937100"/>
                    <a:pt x="955963" y="1738980"/>
                  </a:cubicBezTo>
                  <a:cubicBezTo>
                    <a:pt x="1037705" y="1540860"/>
                    <a:pt x="1127759" y="1230518"/>
                    <a:pt x="1138843" y="999147"/>
                  </a:cubicBezTo>
                  <a:cubicBezTo>
                    <a:pt x="1149927" y="767776"/>
                    <a:pt x="1101436" y="511468"/>
                    <a:pt x="1022465" y="350755"/>
                  </a:cubicBezTo>
                  <a:cubicBezTo>
                    <a:pt x="943494" y="190042"/>
                    <a:pt x="781396" y="90289"/>
                    <a:pt x="665018" y="34871"/>
                  </a:cubicBezTo>
                  <a:cubicBezTo>
                    <a:pt x="548640" y="-20547"/>
                    <a:pt x="423949" y="3006"/>
                    <a:pt x="324196" y="18246"/>
                  </a:cubicBezTo>
                  <a:cubicBezTo>
                    <a:pt x="224443" y="33486"/>
                    <a:pt x="120535" y="87518"/>
                    <a:pt x="66502" y="126311"/>
                  </a:cubicBezTo>
                  <a:cubicBezTo>
                    <a:pt x="12469" y="165104"/>
                    <a:pt x="6234" y="208053"/>
                    <a:pt x="0" y="251002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/>
            <p:cNvCxnSpPr>
              <a:stCxn id="6" idx="1"/>
              <a:endCxn id="16" idx="0"/>
            </p:cNvCxnSpPr>
            <p:nvPr/>
          </p:nvCxnSpPr>
          <p:spPr>
            <a:xfrm flipH="1">
              <a:off x="8230023" y="4700108"/>
              <a:ext cx="2395693" cy="354029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ounded Rectangle 20"/>
          <p:cNvSpPr/>
          <p:nvPr/>
        </p:nvSpPr>
        <p:spPr>
          <a:xfrm>
            <a:off x="7944909" y="5498835"/>
            <a:ext cx="966336" cy="236948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7944910" y="6307264"/>
            <a:ext cx="966335" cy="236948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93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Cars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600" b="1" dirty="0" smtClean="0"/>
              <a:t>15. Car Racing with Waypoints (cont’d)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20134" cy="4600113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Changing the Car’s Speed around the bend</a:t>
            </a:r>
          </a:p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look at the 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angle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between the </a:t>
            </a:r>
            <a:r>
              <a:rPr 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forward vector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the cube(the goal) and the </a:t>
            </a:r>
            <a:r>
              <a:rPr 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forward vector 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the car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</a:p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 the angle is significant, that means the cube is turning around the bend</a:t>
            </a:r>
          </a:p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 angle gets too big, </a:t>
            </a:r>
            <a:b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then decelerate (slow down)</a:t>
            </a:r>
          </a:p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 angle gets small enough</a:t>
            </a:r>
            <a:b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then accelerate (speed up)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334" y="1988063"/>
            <a:ext cx="5205030" cy="2455203"/>
          </a:xfrm>
          <a:prstGeom prst="rect">
            <a:avLst/>
          </a:prstGeom>
        </p:spPr>
      </p:pic>
      <p:sp>
        <p:nvSpPr>
          <p:cNvPr id="5" name="Curved Down Arrow 4"/>
          <p:cNvSpPr/>
          <p:nvPr/>
        </p:nvSpPr>
        <p:spPr>
          <a:xfrm rot="1943163">
            <a:off x="9891101" y="2493415"/>
            <a:ext cx="575277" cy="206505"/>
          </a:xfrm>
          <a:prstGeom prst="curvedDownArrow">
            <a:avLst>
              <a:gd name="adj1" fmla="val 25000"/>
              <a:gd name="adj2" fmla="val 50000"/>
              <a:gd name="adj3" fmla="val 2507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346" y="5023273"/>
            <a:ext cx="6213022" cy="1703309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5983103" y="5054137"/>
            <a:ext cx="4493840" cy="191194"/>
          </a:xfrm>
          <a:prstGeom prst="roundRect">
            <a:avLst/>
          </a:prstGeom>
          <a:noFill/>
          <a:ln w="38100">
            <a:solidFill>
              <a:srgbClr val="FF0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8230023" y="2159689"/>
            <a:ext cx="3251423" cy="2894448"/>
            <a:chOff x="8230023" y="2159689"/>
            <a:chExt cx="3251423" cy="2894448"/>
          </a:xfrm>
        </p:grpSpPr>
        <p:sp>
          <p:nvSpPr>
            <p:cNvPr id="6" name="TextBox 5"/>
            <p:cNvSpPr txBox="1"/>
            <p:nvPr/>
          </p:nvSpPr>
          <p:spPr>
            <a:xfrm>
              <a:off x="10625716" y="4376942"/>
              <a:ext cx="7280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Bend</a:t>
              </a:r>
              <a:br>
                <a:rPr lang="en-US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</a:br>
              <a:r>
                <a:rPr lang="en-US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Angle</a:t>
              </a:r>
              <a:endPara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7" name="Freeform 16"/>
            <p:cNvSpPr/>
            <p:nvPr/>
          </p:nvSpPr>
          <p:spPr>
            <a:xfrm>
              <a:off x="10341033" y="2159689"/>
              <a:ext cx="1140413" cy="2187867"/>
            </a:xfrm>
            <a:custGeom>
              <a:avLst/>
              <a:gdLst>
                <a:gd name="connsiteX0" fmla="*/ 648392 w 1140413"/>
                <a:gd name="connsiteY0" fmla="*/ 2187867 h 2187867"/>
                <a:gd name="connsiteX1" fmla="*/ 955963 w 1140413"/>
                <a:gd name="connsiteY1" fmla="*/ 1738980 h 2187867"/>
                <a:gd name="connsiteX2" fmla="*/ 1138843 w 1140413"/>
                <a:gd name="connsiteY2" fmla="*/ 999147 h 2187867"/>
                <a:gd name="connsiteX3" fmla="*/ 1022465 w 1140413"/>
                <a:gd name="connsiteY3" fmla="*/ 350755 h 2187867"/>
                <a:gd name="connsiteX4" fmla="*/ 665018 w 1140413"/>
                <a:gd name="connsiteY4" fmla="*/ 34871 h 2187867"/>
                <a:gd name="connsiteX5" fmla="*/ 324196 w 1140413"/>
                <a:gd name="connsiteY5" fmla="*/ 18246 h 2187867"/>
                <a:gd name="connsiteX6" fmla="*/ 66502 w 1140413"/>
                <a:gd name="connsiteY6" fmla="*/ 126311 h 2187867"/>
                <a:gd name="connsiteX7" fmla="*/ 0 w 1140413"/>
                <a:gd name="connsiteY7" fmla="*/ 251002 h 218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0413" h="2187867">
                  <a:moveTo>
                    <a:pt x="648392" y="2187867"/>
                  </a:moveTo>
                  <a:cubicBezTo>
                    <a:pt x="761306" y="2062483"/>
                    <a:pt x="874221" y="1937100"/>
                    <a:pt x="955963" y="1738980"/>
                  </a:cubicBezTo>
                  <a:cubicBezTo>
                    <a:pt x="1037705" y="1540860"/>
                    <a:pt x="1127759" y="1230518"/>
                    <a:pt x="1138843" y="999147"/>
                  </a:cubicBezTo>
                  <a:cubicBezTo>
                    <a:pt x="1149927" y="767776"/>
                    <a:pt x="1101436" y="511468"/>
                    <a:pt x="1022465" y="350755"/>
                  </a:cubicBezTo>
                  <a:cubicBezTo>
                    <a:pt x="943494" y="190042"/>
                    <a:pt x="781396" y="90289"/>
                    <a:pt x="665018" y="34871"/>
                  </a:cubicBezTo>
                  <a:cubicBezTo>
                    <a:pt x="548640" y="-20547"/>
                    <a:pt x="423949" y="3006"/>
                    <a:pt x="324196" y="18246"/>
                  </a:cubicBezTo>
                  <a:cubicBezTo>
                    <a:pt x="224443" y="33486"/>
                    <a:pt x="120535" y="87518"/>
                    <a:pt x="66502" y="126311"/>
                  </a:cubicBezTo>
                  <a:cubicBezTo>
                    <a:pt x="12469" y="165104"/>
                    <a:pt x="6234" y="208053"/>
                    <a:pt x="0" y="251002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/>
            <p:cNvCxnSpPr>
              <a:stCxn id="6" idx="1"/>
              <a:endCxn id="16" idx="0"/>
            </p:cNvCxnSpPr>
            <p:nvPr/>
          </p:nvCxnSpPr>
          <p:spPr>
            <a:xfrm flipH="1">
              <a:off x="8230023" y="4700108"/>
              <a:ext cx="2395693" cy="354029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ounded Rectangle 20"/>
          <p:cNvSpPr/>
          <p:nvPr/>
        </p:nvSpPr>
        <p:spPr>
          <a:xfrm>
            <a:off x="7944909" y="5515461"/>
            <a:ext cx="966336" cy="236948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7944910" y="6307264"/>
            <a:ext cx="966335" cy="236948"/>
          </a:xfrm>
          <a:prstGeom prst="roundRect">
            <a:avLst/>
          </a:prstGeom>
          <a:noFill/>
          <a:ln w="38100"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93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39686</TotalTime>
  <Words>693</Words>
  <Application>Microsoft Office PowerPoint</Application>
  <PresentationFormat>Widescreen</PresentationFormat>
  <Paragraphs>85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GAME310 Lesson 05</vt:lpstr>
      <vt:lpstr>Objectives</vt:lpstr>
      <vt:lpstr>Section 3: Cars 15. Car Racing with Waypoints</vt:lpstr>
      <vt:lpstr>Section 3: Cars 15. Car Racing with Waypoints (cont’d)</vt:lpstr>
      <vt:lpstr>Section 3: Cars 15. Car Racing with Waypoints (cont’d)</vt:lpstr>
      <vt:lpstr>Section 3: Cars 15. Car Racing with Waypoints (cont’d)</vt:lpstr>
      <vt:lpstr>Section 3: Cars 15. Car Racing with Waypoints (cont’d)</vt:lpstr>
      <vt:lpstr>Section 3: Cars 15. Car Racing with Waypoints (cont’d)</vt:lpstr>
      <vt:lpstr>Section 3: Cars 15. Car Racing with Waypoints (cont’d)</vt:lpstr>
      <vt:lpstr>Section 3: Cars 15. Car Racing with Waypoints  (cont’d)</vt:lpstr>
      <vt:lpstr>Section 3: Cars 16. Customizing Car Behaviour</vt:lpstr>
      <vt:lpstr>Section 3: Cars 16. Customizing Car Behaviour (cont’d)</vt:lpstr>
      <vt:lpstr>Section 3: Cars 17. Unity’s Vehicle System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Tech</dc:creator>
  <cp:lastModifiedBy>Majid Moghadam</cp:lastModifiedBy>
  <cp:revision>514</cp:revision>
  <dcterms:created xsi:type="dcterms:W3CDTF">2016-01-05T02:09:46Z</dcterms:created>
  <dcterms:modified xsi:type="dcterms:W3CDTF">2019-09-25T22:47:36Z</dcterms:modified>
</cp:coreProperties>
</file>